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93" r:id="rId2"/>
  </p:sldMasterIdLst>
  <p:notesMasterIdLst>
    <p:notesMasterId r:id="rId11"/>
  </p:notesMasterIdLst>
  <p:sldIdLst>
    <p:sldId id="731" r:id="rId3"/>
    <p:sldId id="732" r:id="rId4"/>
    <p:sldId id="734" r:id="rId5"/>
    <p:sldId id="735" r:id="rId6"/>
    <p:sldId id="736" r:id="rId7"/>
    <p:sldId id="738" r:id="rId8"/>
    <p:sldId id="737" r:id="rId9"/>
    <p:sldId id="739" r:id="rId1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B2B2B2"/>
    <a:srgbClr val="FFFF99"/>
    <a:srgbClr val="FF65A3"/>
    <a:srgbClr val="FF5050"/>
    <a:srgbClr val="FFCCFF"/>
    <a:srgbClr val="CC3300"/>
    <a:srgbClr val="009999"/>
    <a:srgbClr val="FF66CC"/>
    <a:srgbClr val="CCE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62" autoAdjust="0"/>
    <p:restoredTop sz="94646" autoAdjust="0"/>
  </p:normalViewPr>
  <p:slideViewPr>
    <p:cSldViewPr>
      <p:cViewPr>
        <p:scale>
          <a:sx n="70" d="100"/>
          <a:sy n="70" d="100"/>
        </p:scale>
        <p:origin x="-75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48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C631EB0-7CE5-439F-BEBD-8D5846D3EF3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31EB0-7CE5-439F-BEBD-8D5846D3EF3A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31EB0-7CE5-439F-BEBD-8D5846D3EF3A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31EB0-7CE5-439F-BEBD-8D5846D3EF3A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31EB0-7CE5-439F-BEBD-8D5846D3EF3A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31EB0-7CE5-439F-BEBD-8D5846D3EF3A}" type="slidenum">
              <a:rPr lang="es-ES" smtClean="0"/>
              <a:pPr>
                <a:defRPr/>
              </a:pPr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31EB0-7CE5-439F-BEBD-8D5846D3EF3A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31EB0-7CE5-439F-BEBD-8D5846D3EF3A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31EB0-7CE5-439F-BEBD-8D5846D3EF3A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400">
                <a:solidFill>
                  <a:schemeClr val="bg1"/>
                </a:solidFill>
              </a:rPr>
              <a:t>Gestión Administrativa de la Secretaría de Educación</a:t>
            </a:r>
            <a:endParaRPr lang="es-ES" sz="1400">
              <a:solidFill>
                <a:schemeClr val="bg1"/>
              </a:solidFill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s-MX"/>
              <a:t>Haga clic para cambiar el estilo de título	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s-MX"/>
              <a:t>Haga clic para modificar el estilo de subtítulo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38509-2FAC-4AEC-B445-7EA8EAAA912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o 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a_veracruz_oficial"/>
          <p:cNvPicPr>
            <a:picLocks noChangeArrowheads="1"/>
          </p:cNvPicPr>
          <p:nvPr/>
        </p:nvPicPr>
        <p:blipFill>
          <a:blip r:embed="rId14"/>
          <a:srcRect t="685" b="685"/>
          <a:stretch>
            <a:fillRect/>
          </a:stretch>
        </p:blipFill>
        <p:spPr bwMode="auto">
          <a:xfrm>
            <a:off x="6878638" y="5713413"/>
            <a:ext cx="112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2804" name="Text Box 4"/>
          <p:cNvSpPr txBox="1">
            <a:spLocks noChangeArrowheads="1"/>
          </p:cNvSpPr>
          <p:nvPr/>
        </p:nvSpPr>
        <p:spPr bwMode="auto">
          <a:xfrm>
            <a:off x="4737100" y="5661025"/>
            <a:ext cx="2066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00">
                <a:solidFill>
                  <a:srgbClr val="CC0000"/>
                </a:solidFill>
                <a:latin typeface="Requiem Display" pitchFamily="2" charset="0"/>
              </a:rPr>
              <a:t>Veracruz late con fuerza</a:t>
            </a:r>
            <a:endParaRPr lang="es-ES" sz="1600">
              <a:solidFill>
                <a:srgbClr val="CC0000"/>
              </a:solidFill>
              <a:latin typeface="Requiem Display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/>
              <a:t>Haga clic para cambiar el estilo de título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9260ABC-7648-44FA-8AD5-E4FBB3D816A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 rot="21059186">
            <a:off x="674378" y="1477764"/>
            <a:ext cx="7813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/>
              <a:t>INSTRUMENTOS DE EVALUACIÓN BASADOS EN COMPETENCIAS</a:t>
            </a:r>
          </a:p>
        </p:txBody>
      </p:sp>
      <p:pic>
        <p:nvPicPr>
          <p:cNvPr id="13314" name="Picture 2" descr="http://www.emprendedores.es/var/em/storage/images/empresa/noticias/cinco_fallos_en_la_elaboracion_de_una_encuesta/59823-1-esl-ES/cinco_fallos_en_la_elaboracion_de_una_encuesta_articulo_portrai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7650" y="2990844"/>
            <a:ext cx="1350981" cy="1717676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2544" y="544473"/>
            <a:ext cx="8229600" cy="1143000"/>
          </a:xfrm>
        </p:spPr>
        <p:txBody>
          <a:bodyPr/>
          <a:lstStyle/>
          <a:p>
            <a:r>
              <a:rPr lang="es-MX" dirty="0" smtClean="0">
                <a:solidFill>
                  <a:srgbClr val="C00000"/>
                </a:solidFill>
              </a:rPr>
              <a:t>Objetivo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01622" y="1968480"/>
            <a:ext cx="7959834" cy="1606572"/>
          </a:xfrm>
        </p:spPr>
        <p:txBody>
          <a:bodyPr/>
          <a:lstStyle/>
          <a:p>
            <a:pPr algn="just">
              <a:buNone/>
            </a:pPr>
            <a:r>
              <a:rPr lang="es-ES" sz="2800" dirty="0" smtClean="0"/>
              <a:t>Estructurar y dar seguimiento a la aplicación de</a:t>
            </a:r>
          </a:p>
          <a:p>
            <a:pPr algn="just">
              <a:buNone/>
            </a:pPr>
            <a:r>
              <a:rPr lang="es-ES" sz="2800" dirty="0" smtClean="0"/>
              <a:t>los instrumentos de  evaluación basados en</a:t>
            </a:r>
          </a:p>
          <a:p>
            <a:pPr algn="just">
              <a:buNone/>
            </a:pPr>
            <a:r>
              <a:rPr lang="es-ES" sz="2800" dirty="0" smtClean="0"/>
              <a:t>competencias en la </a:t>
            </a:r>
            <a:r>
              <a:rPr lang="es-ES" sz="2800" dirty="0" err="1" smtClean="0"/>
              <a:t>currícula</a:t>
            </a:r>
            <a:r>
              <a:rPr lang="es-ES" sz="2800" dirty="0" smtClean="0"/>
              <a:t> de Telebachillerato.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C00000"/>
                </a:solidFill>
              </a:rPr>
              <a:t>Funciones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8398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s-ES" sz="2800" dirty="0" smtClean="0"/>
              <a:t>Estructurar los instrumentos de evaluación que valoren el desarrollo de las competencias en los educandos.</a:t>
            </a:r>
          </a:p>
          <a:p>
            <a:pPr algn="just">
              <a:buFont typeface="Wingdings" pitchFamily="2" charset="2"/>
              <a:buChar char="ü"/>
            </a:pPr>
            <a:endParaRPr lang="es-ES" sz="2800" dirty="0" smtClean="0"/>
          </a:p>
          <a:p>
            <a:pPr algn="just">
              <a:buFont typeface="Wingdings" pitchFamily="2" charset="2"/>
              <a:buChar char="ü"/>
            </a:pPr>
            <a:r>
              <a:rPr lang="es-ES" sz="2800" dirty="0" smtClean="0"/>
              <a:t>Dar seguimiento a las evaluaciones internacionales, nacionales, estatales y locales en las que participe la modalidad.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C00000"/>
                </a:solidFill>
              </a:rPr>
              <a:t>Actividades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6031" y="1274733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sz="2400" dirty="0" smtClean="0"/>
              <a:t>Lineamientos para la elaboración de exámenes  basados en competencias.</a:t>
            </a:r>
          </a:p>
          <a:p>
            <a:pPr>
              <a:buNone/>
            </a:pPr>
            <a:endParaRPr lang="es-ES" sz="2400" dirty="0" smtClean="0"/>
          </a:p>
          <a:p>
            <a:pPr>
              <a:buFont typeface="Wingdings" pitchFamily="2" charset="2"/>
              <a:buChar char="ü"/>
            </a:pPr>
            <a:r>
              <a:rPr lang="es-ES" sz="2400" dirty="0" smtClean="0"/>
              <a:t>Integración de un banco de reactivos basados en competencias.</a:t>
            </a:r>
          </a:p>
          <a:p>
            <a:pPr>
              <a:buNone/>
            </a:pPr>
            <a:endParaRPr lang="es-ES" sz="2400" dirty="0" smtClean="0"/>
          </a:p>
          <a:p>
            <a:pPr>
              <a:buFont typeface="Wingdings" pitchFamily="2" charset="2"/>
              <a:buChar char="ü"/>
            </a:pPr>
            <a:r>
              <a:rPr lang="es-ES" sz="2400" dirty="0" smtClean="0"/>
              <a:t>Mantener informadas a las zonas de supervisión sobre las aplicaciones de las evaluaciones PISA y ENLACE.</a:t>
            </a:r>
          </a:p>
          <a:p>
            <a:pPr>
              <a:buNone/>
            </a:pPr>
            <a:endParaRPr lang="es-ES" sz="2400" dirty="0" smtClean="0"/>
          </a:p>
          <a:p>
            <a:pPr>
              <a:buFont typeface="Wingdings" pitchFamily="2" charset="2"/>
              <a:buChar char="ü"/>
            </a:pPr>
            <a:r>
              <a:rPr lang="es-ES" sz="2400" dirty="0" smtClean="0"/>
              <a:t>Seguimiento del proceso de aplicación de las pruebas PISA y ENLACE.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91"/>
            <a:ext cx="8229600" cy="707991"/>
          </a:xfrm>
        </p:spPr>
        <p:txBody>
          <a:bodyPr/>
          <a:lstStyle/>
          <a:p>
            <a:r>
              <a:rPr lang="es-MX" sz="4000" dirty="0" smtClean="0">
                <a:solidFill>
                  <a:srgbClr val="C00000"/>
                </a:solidFill>
              </a:rPr>
              <a:t>Tareas de la mesa técnica</a:t>
            </a:r>
            <a:endParaRPr lang="es-ES" sz="4000" dirty="0">
              <a:solidFill>
                <a:srgbClr val="C00000"/>
              </a:solidFill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299979" y="6167475"/>
            <a:ext cx="4345047" cy="4746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(Ciclo</a:t>
            </a:r>
            <a:r>
              <a:rPr kumimoji="0" lang="es-MX" sz="24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Escolar 2009 - 2010)</a:t>
            </a:r>
            <a:endParaRPr kumimoji="0" lang="es-E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82541" y="727036"/>
          <a:ext cx="8215423" cy="4971737"/>
        </p:xfrm>
        <a:graphic>
          <a:graphicData uri="http://schemas.openxmlformats.org/drawingml/2006/table">
            <a:tbl>
              <a:tblPr/>
              <a:tblGrid>
                <a:gridCol w="4047682"/>
                <a:gridCol w="347923"/>
                <a:gridCol w="347108"/>
                <a:gridCol w="347108"/>
                <a:gridCol w="347108"/>
                <a:gridCol w="347923"/>
                <a:gridCol w="347108"/>
                <a:gridCol w="347108"/>
                <a:gridCol w="347108"/>
                <a:gridCol w="347923"/>
                <a:gridCol w="347108"/>
                <a:gridCol w="347108"/>
                <a:gridCol w="347108"/>
              </a:tblGrid>
              <a:tr h="9117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                          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                        </a:t>
                      </a:r>
                      <a:r>
                        <a:rPr lang="es-ES" sz="1400" b="1" dirty="0" smtClean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                                         MESES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b="1" dirty="0" smtClean="0">
                        <a:solidFill>
                          <a:srgbClr val="FFFF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TAREAS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Agosto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Septiembre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Octubre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Noviembre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Diciembre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Enero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Febrero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Marzo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Abril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Mayo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Junio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Julio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4720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32855" algn="l"/>
                        </a:tabLst>
                      </a:pPr>
                      <a:r>
                        <a:rPr lang="es-ES" sz="1100">
                          <a:latin typeface="Arial"/>
                          <a:ea typeface="Calibri"/>
                          <a:cs typeface="Times New Roman"/>
                        </a:rPr>
                        <a:t>Revisión de los reactivos basados en competencias construidos por las Academias de las diversas zonas.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</a:tr>
              <a:tr h="4720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32855" algn="l"/>
                        </a:tabLst>
                      </a:pPr>
                      <a:r>
                        <a:rPr lang="es-ES" sz="1100">
                          <a:latin typeface="Arial"/>
                          <a:ea typeface="Calibri"/>
                          <a:cs typeface="Times New Roman"/>
                        </a:rPr>
                        <a:t>Subir a la página del Telebachillerato los reactivos verificados para la conformación del banco de reactivos.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</a:tr>
              <a:tr h="3147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Calibri"/>
                          <a:cs typeface="Times New Roman"/>
                        </a:rPr>
                        <a:t>Crear reactivos muestra basados en competencias.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47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Arial"/>
                          <a:ea typeface="Calibri"/>
                          <a:cs typeface="Times New Roman"/>
                        </a:rPr>
                        <a:t>Cursos de capacitación sobre instrumentos de evaluación.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0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Calibri"/>
                          <a:cs typeface="Times New Roman"/>
                        </a:rPr>
                        <a:t>Proporcionar material informativo, fechas de aplicación, así como los listados de escuelas participantes en la prueba PISA.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0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Arial"/>
                          <a:ea typeface="Calibri"/>
                          <a:cs typeface="Times New Roman"/>
                        </a:rPr>
                        <a:t>Visitar algunos de los centros de las zonas cercanas durante la aplicación de las pruebas  ENLACE y PISA para darles seguimiento.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32855" algn="l"/>
                        </a:tabLst>
                      </a:pPr>
                      <a:endParaRPr lang="es-ES" sz="800">
                        <a:highlight>
                          <a:srgbClr val="FF0000"/>
                        </a:highlight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7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Calibri"/>
                          <a:cs typeface="Times New Roman"/>
                        </a:rPr>
                        <a:t>Recepción de las actas de aplicación de las pruebas ENLACE y PISA.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0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Calibri"/>
                          <a:cs typeface="Times New Roman"/>
                        </a:rPr>
                        <a:t>Elaborar un reporte de las incidencias sobre el proceso de aplicación de las pruebas ENLACE y PISA para darles seguimiento.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0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Arial"/>
                          <a:ea typeface="Calibri"/>
                          <a:cs typeface="Times New Roman"/>
                        </a:rPr>
                        <a:t>Presentar un informe a cada una de las zonas sobre los resultados obtenidos en las pruebas PISA y ENLACE.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523" marR="485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199" y="33291"/>
            <a:ext cx="8277283" cy="766773"/>
          </a:xfrm>
        </p:spPr>
        <p:txBody>
          <a:bodyPr/>
          <a:lstStyle/>
          <a:p>
            <a:r>
              <a:rPr lang="es-MX" sz="3200" dirty="0" smtClean="0">
                <a:solidFill>
                  <a:srgbClr val="C00000"/>
                </a:solidFill>
              </a:rPr>
              <a:t>Actividades de los ATP con la mesa técnica</a:t>
            </a:r>
            <a:endParaRPr lang="es-ES" sz="3200" dirty="0">
              <a:solidFill>
                <a:srgbClr val="C00000"/>
              </a:solidFill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299979" y="6167475"/>
            <a:ext cx="4345047" cy="4746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(Ciclo</a:t>
            </a:r>
            <a:r>
              <a:rPr kumimoji="0" lang="es-MX" sz="24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Escolar 2009 - 2010)</a:t>
            </a:r>
            <a:endParaRPr kumimoji="0" lang="es-E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555570" y="617498"/>
          <a:ext cx="8105883" cy="5257107"/>
        </p:xfrm>
        <a:graphic>
          <a:graphicData uri="http://schemas.openxmlformats.org/drawingml/2006/table">
            <a:tbl>
              <a:tblPr/>
              <a:tblGrid>
                <a:gridCol w="3993717"/>
                <a:gridCol w="343285"/>
                <a:gridCol w="342479"/>
                <a:gridCol w="342479"/>
                <a:gridCol w="342479"/>
                <a:gridCol w="343285"/>
                <a:gridCol w="342479"/>
                <a:gridCol w="342479"/>
                <a:gridCol w="342479"/>
                <a:gridCol w="343285"/>
                <a:gridCol w="342479"/>
                <a:gridCol w="342479"/>
                <a:gridCol w="342479"/>
              </a:tblGrid>
              <a:tr h="12801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                         </a:t>
                      </a:r>
                      <a:endParaRPr lang="es-ES" sz="1100" b="1" dirty="0" smtClean="0">
                        <a:solidFill>
                          <a:srgbClr val="FFFF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                                                                                </a:t>
                      </a:r>
                      <a:r>
                        <a:rPr lang="es-ES" sz="1400" b="1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MESES</a:t>
                      </a:r>
                      <a:r>
                        <a:rPr lang="es-ES" sz="1400" b="1" dirty="0" smtClean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                                                        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b="1" dirty="0" smtClean="0">
                        <a:solidFill>
                          <a:srgbClr val="FFFF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Times New Roman"/>
                        </a:rPr>
                        <a:t>ACTIVIDADES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Agosto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Septiembre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Octubre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Noviembre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Diciembre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Enero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Febrero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Marzo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Abril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Mayo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Junio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Julio</a:t>
                      </a:r>
                      <a:endParaRPr lang="es-ES" sz="105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441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32855" algn="l"/>
                        </a:tabLst>
                      </a:pPr>
                      <a:r>
                        <a:rPr lang="es-ES" sz="1200" dirty="0">
                          <a:latin typeface="Arial"/>
                          <a:ea typeface="Calibri"/>
                          <a:cs typeface="Times New Roman"/>
                        </a:rPr>
                        <a:t>Enviar los reactivos basados en competencias construidos por las Academias de la zona. 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</a:tr>
              <a:tr h="441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Calibri"/>
                          <a:cs typeface="Times New Roman"/>
                        </a:rPr>
                        <a:t>Asistir a los cursos de capacitación sobre instrumentos de evaluación.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latin typeface="+mj-lt"/>
                          <a:ea typeface="Calibri"/>
                          <a:cs typeface="Times New Roman"/>
                        </a:rPr>
                        <a:t>Proporcionar información solicitada por la Dirección  que</a:t>
                      </a:r>
                      <a:r>
                        <a:rPr lang="es-MX" sz="1200" baseline="0" dirty="0" smtClean="0">
                          <a:latin typeface="+mj-lt"/>
                          <a:ea typeface="Calibri"/>
                          <a:cs typeface="Times New Roman"/>
                        </a:rPr>
                        <a:t> sirva de ayuda en la s evaluaciones en que se participe.</a:t>
                      </a:r>
                      <a:endParaRPr lang="es-ES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3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Calibri"/>
                          <a:cs typeface="Times New Roman"/>
                        </a:rPr>
                        <a:t>Recibir material informativo, fechas de aplicación, así como los listados de escuelas participantes en la prueba  PISA para su difusión en la zona.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8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Calibri"/>
                          <a:cs typeface="Times New Roman"/>
                        </a:rPr>
                        <a:t>Visitar algunos de los centros de la zona durante la aplicación de las pruebas ENLACE y PISA para darles seguimiento.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32855" algn="l"/>
                        </a:tabLst>
                      </a:pPr>
                      <a:endParaRPr lang="es-ES" sz="1000">
                        <a:highlight>
                          <a:srgbClr val="FF0000"/>
                        </a:highlight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Calibri"/>
                          <a:cs typeface="Times New Roman"/>
                        </a:rPr>
                        <a:t>Entregar las actas de aplicación de la prueba ENLACE y PISA.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8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Calibri"/>
                          <a:cs typeface="Times New Roman"/>
                        </a:rPr>
                        <a:t>Recibir el informe sobre los resultados obtenidos en las pruebas PISA y ENLACE para su difusión en la zona.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9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570" y="434934"/>
            <a:ext cx="8229600" cy="1143000"/>
          </a:xfrm>
        </p:spPr>
        <p:txBody>
          <a:bodyPr/>
          <a:lstStyle/>
          <a:p>
            <a:pPr algn="l">
              <a:buFont typeface="Wingdings" pitchFamily="2" charset="2"/>
              <a:buChar char="ü"/>
            </a:pPr>
            <a:r>
              <a:rPr lang="es-MX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La prueba ENLACE se aplica cada año durante el mes de Abril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MX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MX" sz="3200" dirty="0" smtClean="0">
                <a:latin typeface="Arial" pitchFamily="34" charset="0"/>
                <a:cs typeface="Arial" pitchFamily="34" charset="0"/>
              </a:rPr>
            </a:br>
            <a:r>
              <a:rPr lang="es-MX" sz="3200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19057" y="1347759"/>
            <a:ext cx="8229600" cy="3979917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kumimoji="0" lang="es-MX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s-MX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 prueba PISA se aplica cada 3 años durante el mes de Marzo.</a:t>
            </a:r>
            <a:r>
              <a:rPr kumimoji="0" lang="es-MX" sz="20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  <a:p>
            <a:endParaRPr lang="es-MX" sz="2000" kern="0" dirty="0" smtClean="0">
              <a:solidFill>
                <a:schemeClr val="tx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es-MX" sz="2000" dirty="0" smtClean="0"/>
              <a:t>Su aplicación es en dos modalidades:</a:t>
            </a:r>
            <a:endParaRPr lang="es-ES" sz="2000" dirty="0" smtClean="0"/>
          </a:p>
          <a:p>
            <a:r>
              <a:rPr lang="es-MX" sz="2000" dirty="0" smtClean="0"/>
              <a:t> </a:t>
            </a:r>
            <a:endParaRPr lang="es-ES" sz="2000" dirty="0" smtClean="0"/>
          </a:p>
          <a:p>
            <a:pPr lvl="0"/>
            <a:r>
              <a:rPr lang="es-MX" sz="2000" b="1" i="1" dirty="0" smtClean="0"/>
              <a:t>	PISA Clásico</a:t>
            </a:r>
            <a:r>
              <a:rPr lang="es-MX" sz="2000" dirty="0" smtClean="0"/>
              <a:t>. Evalúa a la población de 15 años que se 	encuentra en el momento de ingresar a la educación media 	superior y/o cursan el primer semestre de este nivel.</a:t>
            </a:r>
            <a:endParaRPr lang="es-ES" sz="2000" dirty="0" smtClean="0"/>
          </a:p>
          <a:p>
            <a:r>
              <a:rPr lang="es-MX" sz="2000" dirty="0" smtClean="0"/>
              <a:t> </a:t>
            </a:r>
            <a:endParaRPr lang="es-ES" sz="2000" dirty="0" smtClean="0"/>
          </a:p>
          <a:p>
            <a:pPr lvl="0"/>
            <a:r>
              <a:rPr lang="es-MX" sz="2000" b="1" i="1" dirty="0" smtClean="0"/>
              <a:t>	PISA Grado 12. </a:t>
            </a:r>
            <a:r>
              <a:rPr lang="es-MX" sz="2000" dirty="0" smtClean="0"/>
              <a:t>Evalúa a los alumnos que cursan el último 	semestre del bachillerato.</a:t>
            </a:r>
          </a:p>
          <a:p>
            <a:pPr lvl="0"/>
            <a:endParaRPr lang="es-MX" sz="2000" dirty="0" smtClean="0"/>
          </a:p>
          <a:p>
            <a:pPr lvl="0" algn="r"/>
            <a:r>
              <a:rPr lang="es-MX" sz="2000" dirty="0" smtClean="0">
                <a:solidFill>
                  <a:srgbClr val="C00000"/>
                </a:solidFill>
              </a:rPr>
              <a:t>Próxima evaluación PISA: 2012</a:t>
            </a:r>
            <a:endParaRPr lang="es-ES" sz="2000" dirty="0" smtClean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s-MX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s-MX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s-MX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5109" y="1128681"/>
            <a:ext cx="5564151" cy="1143000"/>
          </a:xfrm>
        </p:spPr>
        <p:txBody>
          <a:bodyPr/>
          <a:lstStyle/>
          <a:p>
            <a:r>
              <a:rPr lang="es-MX" dirty="0" smtClean="0">
                <a:solidFill>
                  <a:srgbClr val="C00000"/>
                </a:solidFill>
              </a:rPr>
              <a:t>¡Gracias! </a:t>
            </a:r>
            <a:endParaRPr lang="es-MX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2544" y="3355974"/>
            <a:ext cx="8229600" cy="1935189"/>
          </a:xfrm>
        </p:spPr>
        <p:txBody>
          <a:bodyPr/>
          <a:lstStyle/>
          <a:p>
            <a:pPr algn="r">
              <a:buNone/>
            </a:pPr>
            <a:r>
              <a:rPr lang="es-MX" sz="2400" i="1" dirty="0" smtClean="0"/>
              <a:t>Roberto Carlos Flores Arcos</a:t>
            </a:r>
          </a:p>
          <a:p>
            <a:pPr algn="r">
              <a:buNone/>
            </a:pPr>
            <a:endParaRPr lang="es-MX" sz="2400" dirty="0" smtClean="0"/>
          </a:p>
          <a:p>
            <a:pPr algn="r">
              <a:buNone/>
            </a:pPr>
            <a:r>
              <a:rPr lang="es-MX" sz="2400" dirty="0" smtClean="0"/>
              <a:t>robertcar@tebaev.edu.mx  </a:t>
            </a:r>
          </a:p>
          <a:p>
            <a:pPr>
              <a:buNone/>
            </a:pPr>
            <a:endParaRPr lang="es-MX" sz="800" dirty="0" smtClean="0"/>
          </a:p>
          <a:p>
            <a:pPr algn="r">
              <a:buNone/>
            </a:pPr>
            <a:r>
              <a:rPr lang="es-MX" sz="2400" dirty="0" smtClean="0"/>
              <a:t>r</a:t>
            </a:r>
            <a:r>
              <a:rPr lang="es-MX" sz="2400" dirty="0" smtClean="0"/>
              <a:t>oberto_c14@hotmail.com</a:t>
            </a:r>
            <a:endParaRPr lang="es-MX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Diseño personaliz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iseño predeterminado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iseño predeterminad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5380</TotalTime>
  <Words>494</Words>
  <Application>Microsoft Office PowerPoint</Application>
  <PresentationFormat>Presentación en pantalla (4:3)</PresentationFormat>
  <Paragraphs>95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Diseño personalizado</vt:lpstr>
      <vt:lpstr>3_Diseño predeterminado</vt:lpstr>
      <vt:lpstr>Diapositiva 1</vt:lpstr>
      <vt:lpstr>Objetivo</vt:lpstr>
      <vt:lpstr>Funciones</vt:lpstr>
      <vt:lpstr>Actividades</vt:lpstr>
      <vt:lpstr>Tareas de la mesa técnica</vt:lpstr>
      <vt:lpstr>Actividades de los ATP con la mesa técnica</vt:lpstr>
      <vt:lpstr> La prueba ENLACE se aplica cada año durante el mes de Abril.   </vt:lpstr>
      <vt:lpstr>¡Gracias! </vt:lpstr>
    </vt:vector>
  </TitlesOfParts>
  <Company>SEV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Microsoft Corporation</dc:creator>
  <cp:lastModifiedBy>ENRIQUE</cp:lastModifiedBy>
  <cp:revision>450</cp:revision>
  <dcterms:created xsi:type="dcterms:W3CDTF">2006-04-28T18:57:12Z</dcterms:created>
  <dcterms:modified xsi:type="dcterms:W3CDTF">2009-08-04T14:49:45Z</dcterms:modified>
</cp:coreProperties>
</file>